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Vaibhavi De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Comfortaa-bold.fntdata"/><Relationship Id="rId45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6-16T05:32:49.140">
    <p:pos x="6000" y="0"/>
    <p:text>Iske top pe bhi personas likhnay kya like in the students wala jagah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6-16T05:32:56.202">
    <p:pos x="6000" y="0"/>
    <p:text>Iske top pe bhi personas likhnay kya like in the students wala jagah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c06b39da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c06b39da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0a313f0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0a313f0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0a313f0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0a313f0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8b61a5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8b61a5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06352ff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06352ff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0a313f0e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0a313f0e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f7efc98d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f7efc98d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f7efc98d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f7efc98d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06352ff8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06352ff8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0a313f0e6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0a313f0e6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0a313f0e6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0a313f0e6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c06b39da2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c06b39da2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d9f1fb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d9f1fb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06352ff8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06352ff8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f8b61a57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f8b61a57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0a313f0e6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0a313f0e6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06352ff8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06352ff8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0a313f0e6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0a313f0e6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0a313f0e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0a313f0e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0a313f0e6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0a313f0e6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f8b61a57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f8b61a57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f8b61a57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f8b61a57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c06b39da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c06b39da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f7efc98d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f7efc98d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f7efc98d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f7efc98d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f7efc98d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f7efc98d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f7efc98d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f7efc98d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f7efc98d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f7efc98d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c06b39da2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c06b39da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f7efc98d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f7efc98d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0a313f0e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0a313f0e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313f0e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313f0e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06352ff8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06352ff8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06352ff8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06352ff8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hyperlink" Target="https://xd.adobe.com/view/cbe1e8a5-eb6d-4f09-bb98-5659982e78ec-9eb2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xd.adobe.com/view/fc78f306-1fb9-483c-af25-13d031ffedda-a92b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41.png"/><Relationship Id="rId8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9.jp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906" y="1"/>
            <a:ext cx="99378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31108" y="2920739"/>
            <a:ext cx="58170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Team : Prafull, Yashada, Namrata, Vaibhavi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431100" y="2058604"/>
            <a:ext cx="48720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2672"/>
              <a:buNone/>
            </a:pPr>
            <a:r>
              <a:rPr lang="en-GB" sz="232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for Post Covid School - Group 1</a:t>
            </a:r>
            <a:endParaRPr sz="232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431102" y="1303179"/>
            <a:ext cx="50442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 Reimagined</a:t>
            </a:r>
            <a:endParaRPr b="1" sz="3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444525" y="2786125"/>
            <a:ext cx="19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Meena ma'am</a:t>
            </a:r>
            <a:endParaRPr b="1" sz="18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44525" y="3196150"/>
            <a:ext cx="30000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Science teacher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Age 34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Sayyad Pimpri, Nasik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3593775" y="497350"/>
            <a:ext cx="46371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About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Born and raised in Nasik, wishes to do something to improve the education situation of her village. She is a school teacher by the morning and tuition teacher by the evening.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20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500">
              <a:solidFill>
                <a:srgbClr val="20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02020"/>
                </a:solidFill>
                <a:latin typeface="Roboto"/>
                <a:ea typeface="Roboto"/>
                <a:cs typeface="Roboto"/>
                <a:sym typeface="Roboto"/>
              </a:rPr>
              <a:t>Goals</a:t>
            </a:r>
            <a:endParaRPr b="1" sz="1600">
              <a:solidFill>
                <a:srgbClr val="2020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Democratize education </a:t>
            </a:r>
            <a:endParaRPr sz="12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Ensure fees and poverty don't deprive kids of an opportunity at a better future</a:t>
            </a:r>
            <a:endParaRPr sz="12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Create awareness around girl child education</a:t>
            </a:r>
            <a:endParaRPr sz="12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02020"/>
                </a:solidFill>
                <a:latin typeface="Roboto"/>
                <a:ea typeface="Roboto"/>
                <a:cs typeface="Roboto"/>
                <a:sym typeface="Roboto"/>
              </a:rPr>
              <a:t>Pain-point</a:t>
            </a:r>
            <a:endParaRPr b="1" sz="1600">
              <a:solidFill>
                <a:srgbClr val="2020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Ever since covid, many of her students have dropped out of school due to lack of infrastructure such as phones, electricity etc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Many kids are unable to attend online school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Unable to teach children mathematics effectively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4">
            <a:alphaModFix/>
          </a:blip>
          <a:srcRect b="35986" l="0" r="55106" t="27472"/>
          <a:stretch/>
        </p:blipFill>
        <p:spPr>
          <a:xfrm>
            <a:off x="237175" y="681550"/>
            <a:ext cx="2446400" cy="19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3435900" y="480900"/>
            <a:ext cx="5708100" cy="3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ABOUT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>
                <a:solidFill>
                  <a:srgbClr val="202020"/>
                </a:solidFill>
                <a:latin typeface="Roboto"/>
                <a:ea typeface="Roboto"/>
                <a:cs typeface="Roboto"/>
                <a:sym typeface="Roboto"/>
              </a:rPr>
              <a:t>Born and raised in Kolhapur, couldn't work post getting married. Is a very driven and ambitious person. She wants to see both her kids become IAS.</a:t>
            </a:r>
            <a:endParaRPr sz="1200">
              <a:solidFill>
                <a:srgbClr val="2020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2020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500">
              <a:solidFill>
                <a:srgbClr val="2020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02020"/>
                </a:solidFill>
                <a:latin typeface="Roboto"/>
                <a:ea typeface="Roboto"/>
                <a:cs typeface="Roboto"/>
                <a:sym typeface="Roboto"/>
              </a:rPr>
              <a:t>Goals</a:t>
            </a:r>
            <a:endParaRPr b="1" sz="1600">
              <a:solidFill>
                <a:srgbClr val="2020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>
                <a:solidFill>
                  <a:srgbClr val="202020"/>
                </a:solidFill>
                <a:latin typeface="Open Sans"/>
                <a:ea typeface="Open Sans"/>
                <a:cs typeface="Open Sans"/>
                <a:sym typeface="Open Sans"/>
              </a:rPr>
              <a:t>Be able to closely monitor kid's academics. </a:t>
            </a:r>
            <a:endParaRPr sz="1200"/>
          </a:p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>
                <a:solidFill>
                  <a:srgbClr val="202020"/>
                </a:solidFill>
                <a:latin typeface="Open Sans"/>
                <a:ea typeface="Open Sans"/>
                <a:cs typeface="Open Sans"/>
                <a:sym typeface="Open Sans"/>
              </a:rPr>
              <a:t>Be able to contact the teachers and other faculty from time to time. </a:t>
            </a:r>
            <a:endParaRPr sz="1200">
              <a:solidFill>
                <a:srgbClr val="2020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020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02020"/>
                </a:solidFill>
                <a:latin typeface="Roboto"/>
                <a:ea typeface="Roboto"/>
                <a:cs typeface="Roboto"/>
                <a:sym typeface="Roboto"/>
              </a:rPr>
              <a:t>Pain-point</a:t>
            </a:r>
            <a:endParaRPr b="1" sz="1600">
              <a:solidFill>
                <a:srgbClr val="2020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>
                <a:solidFill>
                  <a:srgbClr val="202020"/>
                </a:solidFill>
                <a:latin typeface="Open Sans"/>
                <a:ea typeface="Open Sans"/>
                <a:cs typeface="Open Sans"/>
                <a:sym typeface="Open Sans"/>
              </a:rPr>
              <a:t>Ever since covid the screen time for the kids has skyrocketed but Santosh doubts if they are really studying. </a:t>
            </a:r>
            <a:endParaRPr sz="1200"/>
          </a:p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>
                <a:solidFill>
                  <a:srgbClr val="202020"/>
                </a:solidFill>
                <a:latin typeface="Open Sans"/>
                <a:ea typeface="Open Sans"/>
                <a:cs typeface="Open Sans"/>
                <a:sym typeface="Open Sans"/>
              </a:rPr>
              <a:t>Not enough interaction with the teacher via parent-teacher meeting bothers her.</a:t>
            </a:r>
            <a:endParaRPr sz="1200"/>
          </a:p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>
                <a:solidFill>
                  <a:srgbClr val="202020"/>
                </a:solidFill>
                <a:latin typeface="Open Sans"/>
                <a:ea typeface="Open Sans"/>
                <a:cs typeface="Open Sans"/>
                <a:sym typeface="Open Sans"/>
              </a:rPr>
              <a:t>Feels online schooling has compromised academic integrity.</a:t>
            </a:r>
            <a:endParaRPr sz="1200">
              <a:solidFill>
                <a:srgbClr val="2020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311700" y="2356325"/>
            <a:ext cx="239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C27BA0"/>
                </a:solidFill>
                <a:latin typeface="Open Sans"/>
                <a:ea typeface="Open Sans"/>
                <a:cs typeface="Open Sans"/>
                <a:sym typeface="Open Sans"/>
              </a:rPr>
              <a:t>Santosh Sharma</a:t>
            </a:r>
            <a:r>
              <a:rPr b="1" i="0" lang="en-GB" sz="5200" u="none" cap="none" strike="noStrike">
                <a:solidFill>
                  <a:srgbClr val="C27BA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>
              <a:solidFill>
                <a:srgbClr val="C27BA0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217950" y="3156725"/>
            <a:ext cx="30000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Homemaker, Mom of two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Studied BSC Botany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Age 38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11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 b="69215" l="0" r="30216" t="0"/>
          <a:stretch/>
        </p:blipFill>
        <p:spPr>
          <a:xfrm>
            <a:off x="311700" y="445025"/>
            <a:ext cx="2098200" cy="19498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/>
        </p:nvSpPr>
        <p:spPr>
          <a:xfrm>
            <a:off x="231651" y="166075"/>
            <a:ext cx="133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50" y="704575"/>
            <a:ext cx="7520957" cy="39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/>
        </p:nvSpPr>
        <p:spPr>
          <a:xfrm>
            <a:off x="231650" y="166075"/>
            <a:ext cx="276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Before Scenario 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13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769225"/>
            <a:ext cx="7467601" cy="42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 Covid Learning System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/>
        </p:nvSpPr>
        <p:spPr>
          <a:xfrm>
            <a:off x="521375" y="285675"/>
            <a:ext cx="405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Findings for post covid solution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7" name="Google Shape;217;p27"/>
          <p:cNvGrpSpPr/>
          <p:nvPr/>
        </p:nvGrpSpPr>
        <p:grpSpPr>
          <a:xfrm>
            <a:off x="4472413" y="952500"/>
            <a:ext cx="1818300" cy="2049300"/>
            <a:chOff x="355025" y="1238250"/>
            <a:chExt cx="1818300" cy="2049300"/>
          </a:xfrm>
        </p:grpSpPr>
        <p:sp>
          <p:nvSpPr>
            <p:cNvPr id="218" name="Google Shape;218;p27"/>
            <p:cNvSpPr/>
            <p:nvPr/>
          </p:nvSpPr>
          <p:spPr>
            <a:xfrm>
              <a:off x="355025" y="1238250"/>
              <a:ext cx="1818300" cy="2049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7"/>
            <p:cNvSpPr txBox="1"/>
            <p:nvPr/>
          </p:nvSpPr>
          <p:spPr>
            <a:xfrm>
              <a:off x="506525" y="1524025"/>
              <a:ext cx="1515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Tools, tech and teachers biggest hopes to recover lost ground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27"/>
          <p:cNvGrpSpPr/>
          <p:nvPr/>
        </p:nvGrpSpPr>
        <p:grpSpPr>
          <a:xfrm>
            <a:off x="432975" y="874550"/>
            <a:ext cx="1818300" cy="3160500"/>
            <a:chOff x="2433225" y="1238250"/>
            <a:chExt cx="1818300" cy="3160500"/>
          </a:xfrm>
        </p:grpSpPr>
        <p:sp>
          <p:nvSpPr>
            <p:cNvPr id="221" name="Google Shape;221;p27"/>
            <p:cNvSpPr/>
            <p:nvPr/>
          </p:nvSpPr>
          <p:spPr>
            <a:xfrm>
              <a:off x="2433225" y="1238250"/>
              <a:ext cx="1818300" cy="3160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 txBox="1"/>
            <p:nvPr/>
          </p:nvSpPr>
          <p:spPr>
            <a:xfrm>
              <a:off x="2584713" y="1525500"/>
              <a:ext cx="15153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Sanitation of classes, Isolation centers at schools, proper health checkups, providing safety material before academic year starts.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27"/>
          <p:cNvGrpSpPr/>
          <p:nvPr/>
        </p:nvGrpSpPr>
        <p:grpSpPr>
          <a:xfrm>
            <a:off x="2409900" y="952500"/>
            <a:ext cx="1818300" cy="2164800"/>
            <a:chOff x="4572000" y="1238250"/>
            <a:chExt cx="1818300" cy="2164800"/>
          </a:xfrm>
        </p:grpSpPr>
        <p:sp>
          <p:nvSpPr>
            <p:cNvPr id="224" name="Google Shape;224;p27"/>
            <p:cNvSpPr/>
            <p:nvPr/>
          </p:nvSpPr>
          <p:spPr>
            <a:xfrm>
              <a:off x="4572000" y="1238250"/>
              <a:ext cx="1818300" cy="21648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 txBox="1"/>
            <p:nvPr/>
          </p:nvSpPr>
          <p:spPr>
            <a:xfrm>
              <a:off x="4723488" y="1524150"/>
              <a:ext cx="15153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Ensure all children are covered for education in the next academic year.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27"/>
          <p:cNvGrpSpPr/>
          <p:nvPr/>
        </p:nvGrpSpPr>
        <p:grpSpPr>
          <a:xfrm>
            <a:off x="6534950" y="952453"/>
            <a:ext cx="1818300" cy="1688450"/>
            <a:chOff x="6632850" y="1238250"/>
            <a:chExt cx="1818300" cy="1965600"/>
          </a:xfrm>
        </p:grpSpPr>
        <p:sp>
          <p:nvSpPr>
            <p:cNvPr id="227" name="Google Shape;227;p27"/>
            <p:cNvSpPr/>
            <p:nvPr/>
          </p:nvSpPr>
          <p:spPr>
            <a:xfrm>
              <a:off x="6632850" y="1238250"/>
              <a:ext cx="1818300" cy="19656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 txBox="1"/>
            <p:nvPr/>
          </p:nvSpPr>
          <p:spPr>
            <a:xfrm>
              <a:off x="6784338" y="1463425"/>
              <a:ext cx="1515300" cy="13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Use hybrid school pattern where students can learn offline and online.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9" name="Google Shape;229;p27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  <p:sp>
        <p:nvSpPr>
          <p:cNvPr id="230" name="Google Shape;230;p27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1" name="Google Shape;231;p27"/>
          <p:cNvGrpSpPr/>
          <p:nvPr/>
        </p:nvGrpSpPr>
        <p:grpSpPr>
          <a:xfrm>
            <a:off x="6534950" y="2901695"/>
            <a:ext cx="1818300" cy="2049335"/>
            <a:chOff x="6632850" y="1138125"/>
            <a:chExt cx="1818300" cy="1965600"/>
          </a:xfrm>
        </p:grpSpPr>
        <p:sp>
          <p:nvSpPr>
            <p:cNvPr id="232" name="Google Shape;232;p27"/>
            <p:cNvSpPr/>
            <p:nvPr/>
          </p:nvSpPr>
          <p:spPr>
            <a:xfrm>
              <a:off x="6632850" y="1138125"/>
              <a:ext cx="1818300" cy="19656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 txBox="1"/>
            <p:nvPr/>
          </p:nvSpPr>
          <p:spPr>
            <a:xfrm>
              <a:off x="6784338" y="1314475"/>
              <a:ext cx="1515300" cy="16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Collaboration with  NGOs, private contributors and volunteers  to building foundational skills.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2</a:t>
            </a:r>
            <a:endParaRPr sz="800"/>
          </a:p>
        </p:txBody>
      </p:sp>
      <p:sp>
        <p:nvSpPr>
          <p:cNvPr id="239" name="Google Shape;239;p28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231650" y="166075"/>
            <a:ext cx="205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Focus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  <p:sp>
        <p:nvSpPr>
          <p:cNvPr id="248" name="Google Shape;248;p29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08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535875" y="1807588"/>
            <a:ext cx="3245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We have huge number of target audience so we have narrowed down our focus from </a:t>
            </a:r>
            <a:r>
              <a:rPr b="1" lang="en-GB" sz="1600">
                <a:latin typeface="Comfortaa"/>
                <a:ea typeface="Comfortaa"/>
                <a:cs typeface="Comfortaa"/>
                <a:sym typeface="Comfortaa"/>
              </a:rPr>
              <a:t>8th std to 10th std students</a:t>
            </a: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50" y="1210862"/>
            <a:ext cx="4495650" cy="27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30"/>
          <p:cNvCxnSpPr/>
          <p:nvPr/>
        </p:nvCxnSpPr>
        <p:spPr>
          <a:xfrm>
            <a:off x="4554675" y="1117025"/>
            <a:ext cx="17400" cy="3749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00" y="1070250"/>
            <a:ext cx="687549" cy="68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075" y="1118463"/>
            <a:ext cx="730825" cy="7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/>
        </p:nvSpPr>
        <p:spPr>
          <a:xfrm>
            <a:off x="305675" y="1827650"/>
            <a:ext cx="94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Teachers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3293063" y="1870350"/>
            <a:ext cx="94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Parents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6280463" y="1870350"/>
            <a:ext cx="94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Students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5">
            <a:alphaModFix/>
          </a:blip>
          <a:srcRect b="3014" l="1838" r="22501" t="57528"/>
          <a:stretch/>
        </p:blipFill>
        <p:spPr>
          <a:xfrm>
            <a:off x="5798792" y="1140100"/>
            <a:ext cx="1977557" cy="6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700" y="2372600"/>
            <a:ext cx="907374" cy="1962999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85725">
              <a:srgbClr val="000000">
                <a:alpha val="31000"/>
              </a:srgbClr>
            </a:outerShdw>
          </a:effectLst>
        </p:spPr>
      </p:pic>
      <p:sp>
        <p:nvSpPr>
          <p:cNvPr id="263" name="Google Shape;263;p30"/>
          <p:cNvSpPr txBox="1"/>
          <p:nvPr/>
        </p:nvSpPr>
        <p:spPr>
          <a:xfrm>
            <a:off x="1733931" y="4497125"/>
            <a:ext cx="7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Roboto"/>
                <a:ea typeface="Roboto"/>
                <a:cs typeface="Roboto"/>
                <a:sym typeface="Roboto"/>
              </a:rPr>
              <a:t>Digi app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1225" y="2534701"/>
            <a:ext cx="2762301" cy="1497126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85788" rotWithShape="0" algn="bl" dir="6420000" dist="114300">
              <a:srgbClr val="000000">
                <a:alpha val="35000"/>
              </a:srgbClr>
            </a:outerShdw>
          </a:effectLst>
        </p:spPr>
      </p:pic>
      <p:sp>
        <p:nvSpPr>
          <p:cNvPr id="265" name="Google Shape;265;p30"/>
          <p:cNvSpPr txBox="1"/>
          <p:nvPr/>
        </p:nvSpPr>
        <p:spPr>
          <a:xfrm>
            <a:off x="5982663" y="4295975"/>
            <a:ext cx="16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Roboto"/>
                <a:ea typeface="Roboto"/>
                <a:cs typeface="Roboto"/>
                <a:sym typeface="Roboto"/>
              </a:rPr>
              <a:t>Digi-Bag tablet app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0"/>
          <p:cNvSpPr txBox="1"/>
          <p:nvPr>
            <p:ph idx="4294967295" type="title"/>
          </p:nvPr>
        </p:nvSpPr>
        <p:spPr>
          <a:xfrm>
            <a:off x="311700" y="26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Approach for different users.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00" y="1763925"/>
            <a:ext cx="687549" cy="68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00" y="2998437"/>
            <a:ext cx="730825" cy="7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305675" y="2521325"/>
            <a:ext cx="94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Teachers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403488" y="3750325"/>
            <a:ext cx="94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Parents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575" y="956737"/>
            <a:ext cx="1584036" cy="3426876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85725">
              <a:srgbClr val="000000">
                <a:alpha val="31000"/>
              </a:srgbClr>
            </a:outerShdw>
          </a:effectLst>
        </p:spPr>
      </p:pic>
      <p:sp>
        <p:nvSpPr>
          <p:cNvPr id="277" name="Google Shape;277;p31"/>
          <p:cNvSpPr txBox="1"/>
          <p:nvPr/>
        </p:nvSpPr>
        <p:spPr>
          <a:xfrm>
            <a:off x="3754531" y="4575050"/>
            <a:ext cx="77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Roboto"/>
                <a:ea typeface="Roboto"/>
                <a:cs typeface="Roboto"/>
                <a:sym typeface="Roboto"/>
              </a:rPr>
              <a:t>Digi app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1"/>
          <p:cNvSpPr txBox="1"/>
          <p:nvPr>
            <p:ph idx="4294967295" type="title"/>
          </p:nvPr>
        </p:nvSpPr>
        <p:spPr>
          <a:xfrm>
            <a:off x="311700" y="26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For parents and teachers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5572988" y="1570350"/>
            <a:ext cx="331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Roboto"/>
                <a:ea typeface="Roboto"/>
                <a:cs typeface="Roboto"/>
                <a:sym typeface="Roboto"/>
              </a:rPr>
              <a:t>Prototype link:- </a:t>
            </a: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https://xd.adobe.com/view/cbe1e8a5-eb6d-4f09-bb98-5659982e78ec-9eb2/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31100" y="2167775"/>
            <a:ext cx="62313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To study and understand the effects of forced online learning due to covid on the school students of</a:t>
            </a:r>
            <a:endParaRPr b="1"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different age groups, regions and financial background.</a:t>
            </a:r>
            <a:endParaRPr b="1"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>
            <p:ph type="ctrTitle"/>
          </p:nvPr>
        </p:nvSpPr>
        <p:spPr>
          <a:xfrm>
            <a:off x="431108" y="738452"/>
            <a:ext cx="7242000" cy="12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Initial d</a:t>
            </a:r>
            <a:r>
              <a:rPr b="1" lang="en-GB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esign brief </a:t>
            </a:r>
            <a:endParaRPr b="1"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  <p:sp>
        <p:nvSpPr>
          <p:cNvPr id="65" name="Google Shape;65;p14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01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Digi-Bag tab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600" y="2125837"/>
            <a:ext cx="3253075" cy="21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4099300" y="1483100"/>
            <a:ext cx="239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Roboto"/>
                <a:ea typeface="Roboto"/>
                <a:cs typeface="Roboto"/>
                <a:sym typeface="Roboto"/>
              </a:rPr>
              <a:t>Camera</a:t>
            </a:r>
            <a:r>
              <a:rPr lang="en-GB" sz="800"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switches on when you are attending class. No option to switch off.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1870375" y="1514875"/>
            <a:ext cx="200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Roboto"/>
                <a:ea typeface="Roboto"/>
                <a:cs typeface="Roboto"/>
                <a:sym typeface="Roboto"/>
              </a:rPr>
              <a:t>School name</a:t>
            </a:r>
            <a:r>
              <a:rPr lang="en-GB" sz="800"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name of the school printed.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1072225" y="2904863"/>
            <a:ext cx="145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Roboto"/>
                <a:ea typeface="Roboto"/>
                <a:cs typeface="Roboto"/>
                <a:sym typeface="Roboto"/>
              </a:rPr>
              <a:t>LED lights</a:t>
            </a:r>
            <a:r>
              <a:rPr lang="en-GB" sz="800"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have enough light on the kids face while video classes.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1170625" y="3880350"/>
            <a:ext cx="145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Roboto"/>
                <a:ea typeface="Roboto"/>
                <a:cs typeface="Roboto"/>
                <a:sym typeface="Roboto"/>
              </a:rPr>
              <a:t>LED light switch</a:t>
            </a:r>
            <a:r>
              <a:rPr lang="en-GB" sz="800"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to switch on/off the lights when needed.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6519375" y="3497700"/>
            <a:ext cx="145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Roboto"/>
                <a:ea typeface="Roboto"/>
                <a:cs typeface="Roboto"/>
                <a:sym typeface="Roboto"/>
              </a:rPr>
              <a:t>Buttons to move</a:t>
            </a:r>
            <a:r>
              <a:rPr lang="en-GB" sz="800"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move around to view all the chapters and to make selections.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6490300" y="2441175"/>
            <a:ext cx="145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Roboto"/>
                <a:ea typeface="Roboto"/>
                <a:cs typeface="Roboto"/>
                <a:sym typeface="Roboto"/>
              </a:rPr>
              <a:t>All the subject listed here</a:t>
            </a:r>
            <a:r>
              <a:rPr lang="en-GB" sz="8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Teachers will add the list of the subjects here, so that kids can select the subjects from here.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32"/>
          <p:cNvCxnSpPr/>
          <p:nvPr/>
        </p:nvCxnSpPr>
        <p:spPr>
          <a:xfrm>
            <a:off x="2357450" y="1807950"/>
            <a:ext cx="708300" cy="42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2"/>
          <p:cNvCxnSpPr/>
          <p:nvPr/>
        </p:nvCxnSpPr>
        <p:spPr>
          <a:xfrm>
            <a:off x="2711600" y="2538525"/>
            <a:ext cx="0" cy="126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2"/>
          <p:cNvCxnSpPr/>
          <p:nvPr/>
        </p:nvCxnSpPr>
        <p:spPr>
          <a:xfrm>
            <a:off x="2689525" y="2531150"/>
            <a:ext cx="5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2"/>
          <p:cNvCxnSpPr/>
          <p:nvPr/>
        </p:nvCxnSpPr>
        <p:spPr>
          <a:xfrm>
            <a:off x="2689525" y="3800325"/>
            <a:ext cx="5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 flipH="1" rot="10800000">
            <a:off x="2497650" y="2966350"/>
            <a:ext cx="221400" cy="6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4113750" y="1867000"/>
            <a:ext cx="192000" cy="38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2"/>
          <p:cNvCxnSpPr/>
          <p:nvPr/>
        </p:nvCxnSpPr>
        <p:spPr>
          <a:xfrm>
            <a:off x="6069325" y="2494250"/>
            <a:ext cx="14700" cy="78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 flipH="1" rot="10800000">
            <a:off x="6084075" y="2590100"/>
            <a:ext cx="435300" cy="20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1" name="Google Shape;301;p32"/>
          <p:cNvCxnSpPr/>
          <p:nvPr/>
        </p:nvCxnSpPr>
        <p:spPr>
          <a:xfrm flipH="1" rot="10800000">
            <a:off x="5929100" y="3673525"/>
            <a:ext cx="634500" cy="1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 rot="10800000">
            <a:off x="5988200" y="2494250"/>
            <a:ext cx="88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 rot="10800000">
            <a:off x="5988200" y="3276350"/>
            <a:ext cx="88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32"/>
          <p:cNvPicPr preferRelativeResize="0"/>
          <p:nvPr/>
        </p:nvPicPr>
        <p:blipFill rotWithShape="1">
          <a:blip r:embed="rId4">
            <a:alphaModFix/>
          </a:blip>
          <a:srcRect b="3014" l="1838" r="22501" t="57528"/>
          <a:stretch/>
        </p:blipFill>
        <p:spPr>
          <a:xfrm>
            <a:off x="3429300" y="539525"/>
            <a:ext cx="1378150" cy="479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32"/>
          <p:cNvCxnSpPr/>
          <p:nvPr/>
        </p:nvCxnSpPr>
        <p:spPr>
          <a:xfrm flipH="1" rot="10800000">
            <a:off x="2497650" y="4036525"/>
            <a:ext cx="398400" cy="8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2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0825" y="2441175"/>
            <a:ext cx="2147425" cy="15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/>
        </p:nvSpPr>
        <p:spPr>
          <a:xfrm>
            <a:off x="1376850" y="4121750"/>
            <a:ext cx="639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Prototype link :-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https://xd.adobe.com/view/fc78f306-1fb9-483c-af25-13d031ffedda-a92b/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625" y="745738"/>
            <a:ext cx="5489175" cy="3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4751" y="1045415"/>
            <a:ext cx="4139827" cy="25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type="title"/>
          </p:nvPr>
        </p:nvSpPr>
        <p:spPr>
          <a:xfrm>
            <a:off x="311700" y="10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Digi-Bag tab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296925" y="1356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System of Digi-Bag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75" y="920275"/>
            <a:ext cx="1800424" cy="10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7575" y="862713"/>
            <a:ext cx="1597812" cy="11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1925" y="2713700"/>
            <a:ext cx="1558824" cy="92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 rotWithShape="1">
          <a:blip r:embed="rId6">
            <a:alphaModFix/>
          </a:blip>
          <a:srcRect b="5949" l="9049" r="8004" t="12324"/>
          <a:stretch/>
        </p:blipFill>
        <p:spPr>
          <a:xfrm>
            <a:off x="484775" y="3154950"/>
            <a:ext cx="1731800" cy="11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503500" y="2028275"/>
            <a:ext cx="173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Back to school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Students are dropped to school or reaches school.</a:t>
            </a:r>
            <a:endParaRPr sz="800"/>
          </a:p>
        </p:txBody>
      </p:sp>
      <p:cxnSp>
        <p:nvCxnSpPr>
          <p:cNvPr id="327" name="Google Shape;327;p34"/>
          <p:cNvCxnSpPr/>
          <p:nvPr/>
        </p:nvCxnSpPr>
        <p:spPr>
          <a:xfrm flipH="1" rot="10800000">
            <a:off x="2599000" y="1380175"/>
            <a:ext cx="8658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8" name="Google Shape;32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8724" y="891882"/>
            <a:ext cx="1474450" cy="9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4"/>
          <p:cNvSpPr txBox="1"/>
          <p:nvPr/>
        </p:nvSpPr>
        <p:spPr>
          <a:xfrm>
            <a:off x="3516850" y="2028275"/>
            <a:ext cx="173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Basic sanitization process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Kids are sanitized before entering the class. </a:t>
            </a:r>
            <a:endParaRPr sz="800"/>
          </a:p>
        </p:txBody>
      </p:sp>
      <p:cxnSp>
        <p:nvCxnSpPr>
          <p:cNvPr id="330" name="Google Shape;330;p34"/>
          <p:cNvCxnSpPr/>
          <p:nvPr/>
        </p:nvCxnSpPr>
        <p:spPr>
          <a:xfrm flipH="1" rot="10800000">
            <a:off x="5547475" y="1380175"/>
            <a:ext cx="8658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34"/>
          <p:cNvSpPr txBox="1"/>
          <p:nvPr/>
        </p:nvSpPr>
        <p:spPr>
          <a:xfrm>
            <a:off x="6720525" y="2028275"/>
            <a:ext cx="173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Introduction to new ways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Teacher introduce Digi-Bags to students.</a:t>
            </a:r>
            <a:endParaRPr sz="800"/>
          </a:p>
        </p:txBody>
      </p:sp>
      <p:cxnSp>
        <p:nvCxnSpPr>
          <p:cNvPr id="332" name="Google Shape;332;p34"/>
          <p:cNvCxnSpPr/>
          <p:nvPr/>
        </p:nvCxnSpPr>
        <p:spPr>
          <a:xfrm>
            <a:off x="7578000" y="2402000"/>
            <a:ext cx="0" cy="3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4"/>
          <p:cNvSpPr txBox="1"/>
          <p:nvPr/>
        </p:nvSpPr>
        <p:spPr>
          <a:xfrm>
            <a:off x="6875388" y="3808325"/>
            <a:ext cx="173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Trial and error 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Teacher asks all the </a:t>
            </a:r>
            <a:r>
              <a:rPr lang="en-GB" sz="800"/>
              <a:t>students</a:t>
            </a:r>
            <a:r>
              <a:rPr lang="en-GB" sz="800"/>
              <a:t> to try out the </a:t>
            </a:r>
            <a:r>
              <a:rPr b="1" lang="en-GB" sz="800"/>
              <a:t>Classroom</a:t>
            </a:r>
            <a:r>
              <a:rPr lang="en-GB" sz="800"/>
              <a:t> option in the class.</a:t>
            </a:r>
            <a:endParaRPr sz="800"/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6950" y="3221846"/>
            <a:ext cx="931947" cy="60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34"/>
          <p:cNvCxnSpPr/>
          <p:nvPr/>
        </p:nvCxnSpPr>
        <p:spPr>
          <a:xfrm flipH="1">
            <a:off x="5962675" y="3406450"/>
            <a:ext cx="7071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34"/>
          <p:cNvSpPr txBox="1"/>
          <p:nvPr/>
        </p:nvSpPr>
        <p:spPr>
          <a:xfrm>
            <a:off x="4766938" y="3934350"/>
            <a:ext cx="173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Keep it updated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Teachers has added all the courses and chapter for each subject in their digi-bag. Each grade has different colour device. </a:t>
            </a:r>
            <a:endParaRPr sz="800"/>
          </a:p>
        </p:txBody>
      </p:sp>
      <p:cxnSp>
        <p:nvCxnSpPr>
          <p:cNvPr id="337" name="Google Shape;337;p34"/>
          <p:cNvCxnSpPr/>
          <p:nvPr/>
        </p:nvCxnSpPr>
        <p:spPr>
          <a:xfrm flipH="1">
            <a:off x="2433300" y="3748775"/>
            <a:ext cx="19206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4"/>
          <p:cNvSpPr txBox="1"/>
          <p:nvPr/>
        </p:nvSpPr>
        <p:spPr>
          <a:xfrm>
            <a:off x="2430363" y="3869875"/>
            <a:ext cx="173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Government</a:t>
            </a:r>
            <a:r>
              <a:rPr b="1" lang="en-GB" sz="800"/>
              <a:t> centralised system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Digi-bag uploads or downloads the files/ tests in the center hub. Only teachers will have access to this. </a:t>
            </a:r>
            <a:endParaRPr sz="800"/>
          </a:p>
        </p:txBody>
      </p:sp>
      <p:sp>
        <p:nvSpPr>
          <p:cNvPr id="339" name="Google Shape;339;p34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/>
          <p:nvPr/>
        </p:nvSpPr>
        <p:spPr>
          <a:xfrm>
            <a:off x="6722400" y="849175"/>
            <a:ext cx="1953600" cy="65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/>
          <p:nvPr/>
        </p:nvSpPr>
        <p:spPr>
          <a:xfrm>
            <a:off x="6809013" y="1638250"/>
            <a:ext cx="1866900" cy="3217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4534498" y="849175"/>
            <a:ext cx="1895700" cy="65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4534488" y="1638250"/>
            <a:ext cx="1866900" cy="3217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2428788" y="849175"/>
            <a:ext cx="1813500" cy="65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/>
          <p:nvPr/>
        </p:nvSpPr>
        <p:spPr>
          <a:xfrm>
            <a:off x="2375300" y="1638250"/>
            <a:ext cx="1866900" cy="3217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"/>
          <p:cNvSpPr/>
          <p:nvPr/>
        </p:nvSpPr>
        <p:spPr>
          <a:xfrm>
            <a:off x="184475" y="849175"/>
            <a:ext cx="1866900" cy="65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184475" y="1638250"/>
            <a:ext cx="1866900" cy="3217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184475" y="285675"/>
            <a:ext cx="405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Stages of reimagined learning.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509175" y="1940825"/>
            <a:ext cx="11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302550" y="1719450"/>
            <a:ext cx="16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Change in the daily school system.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324750" y="2504875"/>
            <a:ext cx="16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Introduce Hybrid learning to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students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302550" y="3253725"/>
            <a:ext cx="167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Getting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teachers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trained for Hybrid learning.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302550" y="4143475"/>
            <a:ext cx="16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Setup needed for Hybrid schooling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2926938" y="1940825"/>
            <a:ext cx="11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2537650" y="1719450"/>
            <a:ext cx="16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Starting with class </a:t>
            </a:r>
            <a:r>
              <a:rPr b="1" lang="en-GB" sz="1200">
                <a:latin typeface="Roboto"/>
                <a:ea typeface="Roboto"/>
                <a:cs typeface="Roboto"/>
                <a:sym typeface="Roboto"/>
              </a:rPr>
              <a:t>8th, 9th and 10th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2559850" y="2504875"/>
            <a:ext cx="16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Get the course installed in the tab.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2537650" y="3253725"/>
            <a:ext cx="16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Introduce Digi app to parents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2537650" y="4143475"/>
            <a:ext cx="16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Conduct a pilot version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428000" y="992863"/>
            <a:ext cx="74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Stage 0</a:t>
            </a:r>
            <a:endParaRPr b="1"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2598513" y="992863"/>
            <a:ext cx="74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Stage 1</a:t>
            </a:r>
            <a:endParaRPr b="1"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4902525" y="1940825"/>
            <a:ext cx="11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4695925" y="1719450"/>
            <a:ext cx="16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Get the feedback and inputs from all users.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4718125" y="2504875"/>
            <a:ext cx="16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Improvise the concerns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5"/>
          <p:cNvSpPr txBox="1"/>
          <p:nvPr/>
        </p:nvSpPr>
        <p:spPr>
          <a:xfrm>
            <a:off x="4695925" y="3253725"/>
            <a:ext cx="16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Launch again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5"/>
          <p:cNvSpPr txBox="1"/>
          <p:nvPr/>
        </p:nvSpPr>
        <p:spPr>
          <a:xfrm>
            <a:off x="4749475" y="992875"/>
            <a:ext cx="74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Stage 2</a:t>
            </a:r>
            <a:endParaRPr b="1"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7169250" y="1940825"/>
            <a:ext cx="11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6904725" y="1719450"/>
            <a:ext cx="16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Move to younger classes.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6926925" y="2504875"/>
            <a:ext cx="163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May need change in the device and move away from complete touch screen.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6904725" y="3718625"/>
            <a:ext cx="16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Test and re-launch.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5"/>
          <p:cNvSpPr txBox="1"/>
          <p:nvPr/>
        </p:nvSpPr>
        <p:spPr>
          <a:xfrm>
            <a:off x="6962625" y="992875"/>
            <a:ext cx="74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Stage 3</a:t>
            </a:r>
            <a:endParaRPr b="1" sz="12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/>
        </p:nvSpPr>
        <p:spPr>
          <a:xfrm>
            <a:off x="231650" y="166075"/>
            <a:ext cx="276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 Scenario 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75" y="762475"/>
            <a:ext cx="7376449" cy="423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type="title"/>
          </p:nvPr>
        </p:nvSpPr>
        <p:spPr>
          <a:xfrm>
            <a:off x="2487750" y="2061125"/>
            <a:ext cx="416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Maybe one day..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62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title"/>
          </p:nvPr>
        </p:nvSpPr>
        <p:spPr>
          <a:xfrm>
            <a:off x="2487750" y="2061125"/>
            <a:ext cx="416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Thank you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/>
        </p:nvSpPr>
        <p:spPr>
          <a:xfrm>
            <a:off x="247550" y="1376300"/>
            <a:ext cx="50691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Device must be created keeping kids in mind.</a:t>
            </a:r>
            <a:br>
              <a:rPr lang="en-GB" sz="1000"/>
            </a:br>
            <a:endParaRPr sz="13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Subjects upfront.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Inbuilt camera and LED lights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No touch screen.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Audio capture option(Record your audio homeworks)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Inbuilt speaker.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Only teachers can add data in the devices.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Upload hubs ( with teacher)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Saves paper.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Comes with a stand.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Can be reused by next batch of students. 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Eye protection guard.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Each subject button will have respective folder to store chapters.</a:t>
            </a:r>
            <a:endParaRPr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-GB" sz="1100">
                <a:solidFill>
                  <a:srgbClr val="1C4587"/>
                </a:solidFill>
              </a:rPr>
              <a:t>Video chapters with animations to help kids with their visualization</a:t>
            </a:r>
            <a:endParaRPr sz="1100">
              <a:solidFill>
                <a:srgbClr val="1C4587"/>
              </a:solidFill>
            </a:endParaRPr>
          </a:p>
        </p:txBody>
      </p:sp>
      <p:pic>
        <p:nvPicPr>
          <p:cNvPr id="403" name="Google Shape;4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75" y="3859746"/>
            <a:ext cx="1116500" cy="72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6675" y="1376293"/>
            <a:ext cx="1116500" cy="72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3608" y="2153650"/>
            <a:ext cx="1966167" cy="1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6675" y="3031928"/>
            <a:ext cx="1116500" cy="72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6675" y="2204111"/>
            <a:ext cx="1116500" cy="724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0"/>
          <p:cNvSpPr txBox="1"/>
          <p:nvPr/>
        </p:nvSpPr>
        <p:spPr>
          <a:xfrm>
            <a:off x="7576675" y="771338"/>
            <a:ext cx="118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Colour code for each grade</a:t>
            </a:r>
            <a:endParaRPr b="1" sz="900"/>
          </a:p>
        </p:txBody>
      </p:sp>
      <p:sp>
        <p:nvSpPr>
          <p:cNvPr id="409" name="Google Shape;40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Digi-Bag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10" name="Google Shape;410;p40"/>
          <p:cNvPicPr preferRelativeResize="0"/>
          <p:nvPr/>
        </p:nvPicPr>
        <p:blipFill rotWithShape="1">
          <a:blip r:embed="rId8">
            <a:alphaModFix/>
          </a:blip>
          <a:srcRect b="3014" l="1838" r="22501" t="57528"/>
          <a:stretch/>
        </p:blipFill>
        <p:spPr>
          <a:xfrm>
            <a:off x="2137900" y="539525"/>
            <a:ext cx="1378150" cy="47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462" y="3195622"/>
            <a:ext cx="2124826" cy="11516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6" name="Google Shape;4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937" y="3195600"/>
            <a:ext cx="2196626" cy="11905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7" name="Google Shape;4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187" y="1062962"/>
            <a:ext cx="2124826" cy="115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8" name="Google Shape;4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3976" y="1043501"/>
            <a:ext cx="2196626" cy="119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9" name="Google Shape;419;p41"/>
          <p:cNvSpPr txBox="1"/>
          <p:nvPr/>
        </p:nvSpPr>
        <p:spPr>
          <a:xfrm>
            <a:off x="476250" y="418175"/>
            <a:ext cx="4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Wireframes for student’s devices</a:t>
            </a:r>
            <a:endParaRPr/>
          </a:p>
        </p:txBody>
      </p:sp>
      <p:sp>
        <p:nvSpPr>
          <p:cNvPr id="420" name="Google Shape;420;p41"/>
          <p:cNvSpPr txBox="1"/>
          <p:nvPr/>
        </p:nvSpPr>
        <p:spPr>
          <a:xfrm>
            <a:off x="1983988" y="2286000"/>
            <a:ext cx="129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Landing page</a:t>
            </a:r>
            <a:endParaRPr sz="900"/>
          </a:p>
        </p:txBody>
      </p:sp>
      <p:sp>
        <p:nvSpPr>
          <p:cNvPr id="421" name="Google Shape;421;p41"/>
          <p:cNvSpPr txBox="1"/>
          <p:nvPr/>
        </p:nvSpPr>
        <p:spPr>
          <a:xfrm>
            <a:off x="5092613" y="2286000"/>
            <a:ext cx="129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Teacher</a:t>
            </a:r>
            <a:r>
              <a:rPr lang="en-GB" sz="900"/>
              <a:t> page</a:t>
            </a:r>
            <a:endParaRPr sz="900"/>
          </a:p>
        </p:txBody>
      </p:sp>
      <p:sp>
        <p:nvSpPr>
          <p:cNvPr id="422" name="Google Shape;422;p41"/>
          <p:cNvSpPr txBox="1"/>
          <p:nvPr/>
        </p:nvSpPr>
        <p:spPr>
          <a:xfrm>
            <a:off x="1983988" y="4494075"/>
            <a:ext cx="129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Subjects</a:t>
            </a:r>
            <a:r>
              <a:rPr lang="en-GB" sz="900"/>
              <a:t> page</a:t>
            </a:r>
            <a:endParaRPr sz="900"/>
          </a:p>
        </p:txBody>
      </p:sp>
      <p:sp>
        <p:nvSpPr>
          <p:cNvPr id="423" name="Google Shape;423;p41"/>
          <p:cNvSpPr txBox="1"/>
          <p:nvPr/>
        </p:nvSpPr>
        <p:spPr>
          <a:xfrm>
            <a:off x="5092613" y="4494075"/>
            <a:ext cx="129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Each subject</a:t>
            </a:r>
            <a:r>
              <a:rPr lang="en-GB" sz="900"/>
              <a:t> page</a:t>
            </a:r>
            <a:endParaRPr sz="900"/>
          </a:p>
        </p:txBody>
      </p:sp>
      <p:cxnSp>
        <p:nvCxnSpPr>
          <p:cNvPr id="424" name="Google Shape;424;p41"/>
          <p:cNvCxnSpPr/>
          <p:nvPr/>
        </p:nvCxnSpPr>
        <p:spPr>
          <a:xfrm>
            <a:off x="4472338" y="1731825"/>
            <a:ext cx="3030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1"/>
          <p:cNvCxnSpPr/>
          <p:nvPr/>
        </p:nvCxnSpPr>
        <p:spPr>
          <a:xfrm>
            <a:off x="3104213" y="2744925"/>
            <a:ext cx="0" cy="2943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1"/>
          <p:cNvCxnSpPr/>
          <p:nvPr/>
        </p:nvCxnSpPr>
        <p:spPr>
          <a:xfrm>
            <a:off x="4446363" y="4035125"/>
            <a:ext cx="3117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092900" y="1430200"/>
            <a:ext cx="36276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24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In year 2019, The state has</a:t>
            </a:r>
            <a:endParaRPr sz="1241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GB" sz="21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1,16,233 schools</a:t>
            </a:r>
            <a:endParaRPr b="1" sz="21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24" y="1416986"/>
            <a:ext cx="431099" cy="4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31100" y="670863"/>
            <a:ext cx="45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The Current state of 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Government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 Schools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1188850" y="2801900"/>
            <a:ext cx="25683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GB" sz="2400">
                <a:solidFill>
                  <a:srgbClr val="202124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28k</a:t>
            </a:r>
            <a:endParaRPr b="1" sz="2400">
              <a:solidFill>
                <a:srgbClr val="202124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800">
                <a:solidFill>
                  <a:srgbClr val="202124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Government Schools</a:t>
            </a:r>
            <a:endParaRPr sz="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2856999" y="2801893"/>
            <a:ext cx="30276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GB" sz="2300">
                <a:solidFill>
                  <a:srgbClr val="202124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47k</a:t>
            </a:r>
            <a:endParaRPr b="1" sz="2300">
              <a:solidFill>
                <a:srgbClr val="202124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700">
                <a:solidFill>
                  <a:srgbClr val="202124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Local Body, CG, Schools</a:t>
            </a:r>
            <a:endParaRPr b="1" sz="2850">
              <a:solidFill>
                <a:srgbClr val="202124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 flipH="1">
            <a:off x="2575575" y="2890225"/>
            <a:ext cx="6900" cy="4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6645600" y="1863398"/>
            <a:ext cx="19893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5"/>
              <a:buNone/>
            </a:pPr>
            <a:r>
              <a:rPr lang="en-GB" sz="939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Boys</a:t>
            </a:r>
            <a:endParaRPr sz="939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5"/>
          <p:cNvSpPr txBox="1"/>
          <p:nvPr>
            <p:ph type="ctrTitle"/>
          </p:nvPr>
        </p:nvSpPr>
        <p:spPr>
          <a:xfrm>
            <a:off x="6582500" y="1273177"/>
            <a:ext cx="24543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6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1,00,78,708</a:t>
            </a:r>
            <a:endParaRPr b="1" sz="167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6645600" y="3112451"/>
            <a:ext cx="19893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5"/>
              <a:buNone/>
            </a:pPr>
            <a:r>
              <a:rPr lang="en-GB" sz="939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Girls</a:t>
            </a:r>
            <a:endParaRPr sz="939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5"/>
          <p:cNvSpPr txBox="1"/>
          <p:nvPr>
            <p:ph type="ctrTitle"/>
          </p:nvPr>
        </p:nvSpPr>
        <p:spPr>
          <a:xfrm>
            <a:off x="6582500" y="2522230"/>
            <a:ext cx="21267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6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89,88,595</a:t>
            </a:r>
            <a:endParaRPr b="1" sz="167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876" y="1503463"/>
            <a:ext cx="506625" cy="50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5876" y="2738861"/>
            <a:ext cx="506625" cy="50662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02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365400" y="4778525"/>
            <a:ext cx="310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https://education.maharashtra.gov.in/edudashboard/</a:t>
            </a:r>
            <a:endParaRPr sz="800"/>
          </a:p>
        </p:txBody>
      </p:sp>
      <p:sp>
        <p:nvSpPr>
          <p:cNvPr id="84" name="Google Shape;84;p15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/>
        </p:nvSpPr>
        <p:spPr>
          <a:xfrm>
            <a:off x="431100" y="1314000"/>
            <a:ext cx="82392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Where 10 to 15 students can gather to use internet connection, computers, tablets, books and other teaching-learning material for online and offline education.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These centers can be connected to the nearby government schools.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Teachers training to equip them with the right tools for bridge courses.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Use Community as aid, where public properties, parks, buses can be used for learning to reduce the infra cost.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Collaboration with  NGOs, private contributors and volunteers  to building foundational skills.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1580700" y="439250"/>
            <a:ext cx="5528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Satellite center for schools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3" name="Google Shape;4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75" y="242525"/>
            <a:ext cx="950025" cy="9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/>
        </p:nvSpPr>
        <p:spPr>
          <a:xfrm>
            <a:off x="678950" y="1809450"/>
            <a:ext cx="75660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If we provide all infrastructure and</a:t>
            </a:r>
            <a:endParaRPr b="1" sz="32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create strategic plan will problem</a:t>
            </a:r>
            <a:endParaRPr b="1" sz="32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get resolved?</a:t>
            </a:r>
            <a:endParaRPr b="1" sz="32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D966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/>
        </p:nvSpPr>
        <p:spPr>
          <a:xfrm>
            <a:off x="410400" y="357325"/>
            <a:ext cx="707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omfortaa"/>
                <a:ea typeface="Comfortaa"/>
                <a:cs typeface="Comfortaa"/>
                <a:sym typeface="Comfortaa"/>
              </a:rPr>
              <a:t>Big No… Why...because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475550" y="2061725"/>
            <a:ext cx="6657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Roboto"/>
                <a:ea typeface="Roboto"/>
                <a:cs typeface="Roboto"/>
                <a:sym typeface="Roboto"/>
              </a:rPr>
              <a:t>Culture eats strategy for breakfast.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/>
        </p:nvSpPr>
        <p:spPr>
          <a:xfrm>
            <a:off x="410400" y="357325"/>
            <a:ext cx="707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How to change the culture..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293260" y="955015"/>
            <a:ext cx="76002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Chaining the policy or adding extra funds will not change the culture. We need </a:t>
            </a: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commitment</a:t>
            </a: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 from Policy makers, teachers and parents to bring the change we wish to see.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Currently there is wrong culture in public education, teachers lacks commitment towards jobs.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Policy makers unable to create positive ecosystem, no mechanism to evaluate the ides gets implemented at ground level.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Lack of motivation from parents towards education.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Teachers assessment and upskilling.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/>
        </p:nvSpPr>
        <p:spPr>
          <a:xfrm>
            <a:off x="426739" y="357325"/>
            <a:ext cx="41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Behavioural strategy: Green path behaviour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46"/>
          <p:cNvSpPr txBox="1"/>
          <p:nvPr/>
        </p:nvSpPr>
        <p:spPr>
          <a:xfrm>
            <a:off x="426739" y="884513"/>
            <a:ext cx="760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333333"/>
                </a:solidFill>
                <a:highlight>
                  <a:srgbClr val="FFD966"/>
                </a:highlight>
                <a:latin typeface="Roboto"/>
                <a:ea typeface="Roboto"/>
                <a:cs typeface="Roboto"/>
                <a:sym typeface="Roboto"/>
              </a:rPr>
              <a:t>Motivation, Ability, and Triggers</a:t>
            </a:r>
            <a:endParaRPr b="1" sz="3200">
              <a:highlight>
                <a:srgbClr val="FFD96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46"/>
          <p:cNvSpPr txBox="1"/>
          <p:nvPr/>
        </p:nvSpPr>
        <p:spPr>
          <a:xfrm>
            <a:off x="426739" y="2938275"/>
            <a:ext cx="69822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Increase the number of triggers leading to the desirable behavior.</a:t>
            </a:r>
            <a:endParaRPr b="1" sz="1600">
              <a:solidFill>
                <a:schemeClr val="lt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</a:pPr>
            <a:r>
              <a:rPr b="1" lang="en-GB" sz="1600">
                <a:solidFill>
                  <a:schemeClr val="lt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Boost motivation</a:t>
            </a:r>
            <a:endParaRPr b="1" sz="1600">
              <a:solidFill>
                <a:schemeClr val="lt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Amplify motivation for doing the behavior with intrinsic and extrinsic motivators</a:t>
            </a:r>
            <a:endParaRPr b="1" sz="1600">
              <a:solidFill>
                <a:schemeClr val="lt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</a:pPr>
            <a:r>
              <a:rPr b="1" lang="en-GB" sz="1600">
                <a:solidFill>
                  <a:schemeClr val="lt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Enhance ability by making the commitment act simple</a:t>
            </a:r>
            <a:endParaRPr b="1" sz="1600">
              <a:solidFill>
                <a:schemeClr val="lt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</a:pPr>
            <a:r>
              <a:rPr b="1" lang="en-GB" sz="1600">
                <a:solidFill>
                  <a:schemeClr val="lt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Sequence of behaviors</a:t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8" name="Google Shape;458;p46"/>
          <p:cNvSpPr txBox="1"/>
          <p:nvPr/>
        </p:nvSpPr>
        <p:spPr>
          <a:xfrm>
            <a:off x="426739" y="1657700"/>
            <a:ext cx="7132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Green Path Behaviors imply a life change. The change can be big, like learning new technology. Or it can be small, like going to school on time. Either way, Green Path Behaviors have two challenges: commitment (agreeing to the change) and fulfillment (behaving in new ways).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78" y="1134028"/>
            <a:ext cx="5928551" cy="330389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82899" y="178682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ost affected districts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687025" y="2693258"/>
            <a:ext cx="145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Comfortaa"/>
                <a:ea typeface="Comfortaa"/>
                <a:cs typeface="Comfortaa"/>
                <a:sym typeface="Comfortaa"/>
              </a:rPr>
              <a:t>Gadchiroli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763658" y="2198831"/>
            <a:ext cx="84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Comfortaa"/>
                <a:ea typeface="Comfortaa"/>
                <a:cs typeface="Comfortaa"/>
                <a:sym typeface="Comfortaa"/>
              </a:rPr>
              <a:t>Jalna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388929" y="2608983"/>
            <a:ext cx="118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Comfortaa"/>
                <a:ea typeface="Comfortaa"/>
                <a:cs typeface="Comfortaa"/>
                <a:sym typeface="Comfortaa"/>
              </a:rPr>
              <a:t>Parbhani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234424" y="3111583"/>
            <a:ext cx="8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Comfortaa"/>
                <a:ea typeface="Comfortaa"/>
                <a:cs typeface="Comfortaa"/>
                <a:sym typeface="Comfortaa"/>
              </a:rPr>
              <a:t>Pune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162076" y="2850233"/>
            <a:ext cx="125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Comfortaa"/>
                <a:ea typeface="Comfortaa"/>
                <a:cs typeface="Comfortaa"/>
                <a:sym typeface="Comfortaa"/>
              </a:rPr>
              <a:t>Nanded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" name="Google Shape;96;p16"/>
          <p:cNvSpPr txBox="1"/>
          <p:nvPr>
            <p:ph type="ctrTitle"/>
          </p:nvPr>
        </p:nvSpPr>
        <p:spPr>
          <a:xfrm>
            <a:off x="6664124" y="702645"/>
            <a:ext cx="1161900" cy="7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317</a:t>
            </a:r>
            <a:endParaRPr b="1"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6664124" y="2464426"/>
            <a:ext cx="24024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Only 1 classroom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6"/>
          <p:cNvSpPr txBox="1"/>
          <p:nvPr>
            <p:ph type="ctrTitle"/>
          </p:nvPr>
        </p:nvSpPr>
        <p:spPr>
          <a:xfrm>
            <a:off x="6664124" y="1751676"/>
            <a:ext cx="2568300" cy="7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2,500</a:t>
            </a:r>
            <a:endParaRPr b="1"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664124" y="1296870"/>
            <a:ext cx="20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mfortaa"/>
                <a:ea typeface="Comfortaa"/>
                <a:cs typeface="Comfortaa"/>
                <a:sym typeface="Comfortaa"/>
              </a:rPr>
              <a:t>No classrooms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6664124" y="3634409"/>
            <a:ext cx="24024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2-5 classrooms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" name="Google Shape;101;p16"/>
          <p:cNvSpPr txBox="1"/>
          <p:nvPr>
            <p:ph type="ctrTitle"/>
          </p:nvPr>
        </p:nvSpPr>
        <p:spPr>
          <a:xfrm>
            <a:off x="6664124" y="2921659"/>
            <a:ext cx="2568300" cy="7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58,000</a:t>
            </a:r>
            <a:endParaRPr b="1"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03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65400" y="4778525"/>
            <a:ext cx="310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https://education.maharashtra.gov.in/edudashboard/</a:t>
            </a:r>
            <a:endParaRPr sz="800"/>
          </a:p>
        </p:txBody>
      </p:sp>
      <p:sp>
        <p:nvSpPr>
          <p:cNvPr id="104" name="Google Shape;104;p16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/>
          </p:nvPr>
        </p:nvSpPr>
        <p:spPr>
          <a:xfrm>
            <a:off x="731200" y="3299253"/>
            <a:ext cx="1662000" cy="7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73,500</a:t>
            </a:r>
            <a:endParaRPr b="1"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3809190" y="4022038"/>
            <a:ext cx="1119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Laptops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17"/>
          <p:cNvSpPr txBox="1"/>
          <p:nvPr>
            <p:ph type="ctrTitle"/>
          </p:nvPr>
        </p:nvSpPr>
        <p:spPr>
          <a:xfrm>
            <a:off x="3641190" y="3309288"/>
            <a:ext cx="1455300" cy="7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28,560</a:t>
            </a:r>
            <a:endParaRPr b="1"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814742" y="3988213"/>
            <a:ext cx="14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Computers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98367" y="1101988"/>
            <a:ext cx="7928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At present, in gov schools the digital infrastructure is lacking as per student ratio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6372444" y="4012013"/>
            <a:ext cx="17448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Computers lab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17"/>
          <p:cNvSpPr txBox="1"/>
          <p:nvPr>
            <p:ph type="ctrTitle"/>
          </p:nvPr>
        </p:nvSpPr>
        <p:spPr>
          <a:xfrm>
            <a:off x="6614844" y="3299263"/>
            <a:ext cx="1260000" cy="7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7,500</a:t>
            </a:r>
            <a:endParaRPr b="1"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698367" y="670888"/>
            <a:ext cx="157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Digital Divide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449" y="2373938"/>
            <a:ext cx="861500" cy="8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640" y="2373938"/>
            <a:ext cx="990400" cy="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194" y="2556064"/>
            <a:ext cx="1119300" cy="71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04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5365400" y="4778525"/>
            <a:ext cx="310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https://education.maharashtra.gov.in/edudashboard/</a:t>
            </a:r>
            <a:endParaRPr sz="800"/>
          </a:p>
        </p:txBody>
      </p:sp>
      <p:sp>
        <p:nvSpPr>
          <p:cNvPr id="122" name="Google Shape;122;p17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231650" y="166075"/>
            <a:ext cx="346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User interviews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875" y="2869204"/>
            <a:ext cx="3264674" cy="19980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25" y="2571739"/>
            <a:ext cx="3264681" cy="1493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125" y="2398575"/>
            <a:ext cx="3264677" cy="17173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31" name="Google Shape;131;p18"/>
          <p:cNvSpPr txBox="1"/>
          <p:nvPr/>
        </p:nvSpPr>
        <p:spPr>
          <a:xfrm>
            <a:off x="8743800" y="4778525"/>
            <a:ext cx="40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353175" y="850025"/>
            <a:ext cx="1272600" cy="127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1779134" y="850025"/>
            <a:ext cx="1272600" cy="127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3205068" y="850025"/>
            <a:ext cx="1272600" cy="127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4711768" y="850025"/>
            <a:ext cx="1272600" cy="127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638775" y="1194950"/>
            <a:ext cx="70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Students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755025" y="1470450"/>
            <a:ext cx="4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064725" y="1194950"/>
            <a:ext cx="70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Teachers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180975" y="1470450"/>
            <a:ext cx="4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3531050" y="1194950"/>
            <a:ext cx="70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Parents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606925" y="1470450"/>
            <a:ext cx="4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4962725" y="1118000"/>
            <a:ext cx="7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Tuition</a:t>
            </a: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 teachers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113625" y="1470450"/>
            <a:ext cx="4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/>
        </p:nvSpPr>
        <p:spPr>
          <a:xfrm>
            <a:off x="231650" y="166075"/>
            <a:ext cx="346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Affinity mapping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  <p:sp>
        <p:nvSpPr>
          <p:cNvPr id="151" name="Google Shape;151;p19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06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973" y="82125"/>
            <a:ext cx="6294376" cy="49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/>
        </p:nvSpPr>
        <p:spPr>
          <a:xfrm>
            <a:off x="231650" y="166075"/>
            <a:ext cx="346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Findings from the affinity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  <p:sp>
        <p:nvSpPr>
          <p:cNvPr id="159" name="Google Shape;159;p20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07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669225" y="998675"/>
            <a:ext cx="65220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No control over students in online class.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fake accounts were created)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Technology restrictions.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(zoom free meeting last for 45 mins only)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Electricity disturbance. </a:t>
            </a: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(uncertain power cut)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Dependencies on parent mobile to attend online lectures.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(only one device at home)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25% syllabus exempted.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Results into to careless attitude of students over studies.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mfortaa"/>
                <a:ea typeface="Comfortaa"/>
                <a:cs typeface="Comfortaa"/>
                <a:sym typeface="Comfortaa"/>
              </a:rPr>
              <a:t>(cheating in online exams made easy)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/>
        </p:nvSpPr>
        <p:spPr>
          <a:xfrm>
            <a:off x="231650" y="166075"/>
            <a:ext cx="266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Goal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8743800" y="4778525"/>
            <a:ext cx="4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09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412050" y="1177250"/>
            <a:ext cx="6522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To encourage students to study with a disciplined manner even at home.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To make study available outside school.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Reduce infrastructure dependencies.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Help teachers and parents to stay more connected with students progress.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76200" y="4867275"/>
            <a:ext cx="23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System for Post Covid Schools - Group 1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